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0" r:id="rId5"/>
    <p:sldId id="264" r:id="rId6"/>
    <p:sldId id="262" r:id="rId7"/>
    <p:sldId id="265" r:id="rId8"/>
    <p:sldId id="263" r:id="rId9"/>
    <p:sldId id="268" r:id="rId10"/>
    <p:sldId id="266" r:id="rId11"/>
    <p:sldId id="269"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2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20B825-C3AE-4126-AAC5-0255B69A3084}"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50E62-F06C-4EA3-A368-0F95397A1EBD}" type="slidenum">
              <a:rPr lang="en-US" smtClean="0"/>
              <a:t>‹#›</a:t>
            </a:fld>
            <a:endParaRPr lang="en-US"/>
          </a:p>
        </p:txBody>
      </p:sp>
    </p:spTree>
    <p:extLst>
      <p:ext uri="{BB962C8B-B14F-4D97-AF65-F5344CB8AC3E}">
        <p14:creationId xmlns:p14="http://schemas.microsoft.com/office/powerpoint/2010/main" val="713969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20B825-C3AE-4126-AAC5-0255B69A3084}"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50E62-F06C-4EA3-A368-0F95397A1EBD}" type="slidenum">
              <a:rPr lang="en-US" smtClean="0"/>
              <a:t>‹#›</a:t>
            </a:fld>
            <a:endParaRPr lang="en-US"/>
          </a:p>
        </p:txBody>
      </p:sp>
    </p:spTree>
    <p:extLst>
      <p:ext uri="{BB962C8B-B14F-4D97-AF65-F5344CB8AC3E}">
        <p14:creationId xmlns:p14="http://schemas.microsoft.com/office/powerpoint/2010/main" val="827179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20B825-C3AE-4126-AAC5-0255B69A3084}"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50E62-F06C-4EA3-A368-0F95397A1EBD}" type="slidenum">
              <a:rPr lang="en-US" smtClean="0"/>
              <a:t>‹#›</a:t>
            </a:fld>
            <a:endParaRPr lang="en-US"/>
          </a:p>
        </p:txBody>
      </p:sp>
    </p:spTree>
    <p:extLst>
      <p:ext uri="{BB962C8B-B14F-4D97-AF65-F5344CB8AC3E}">
        <p14:creationId xmlns:p14="http://schemas.microsoft.com/office/powerpoint/2010/main" val="2437292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20B825-C3AE-4126-AAC5-0255B69A3084}"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50E62-F06C-4EA3-A368-0F95397A1EBD}" type="slidenum">
              <a:rPr lang="en-US" smtClean="0"/>
              <a:t>‹#›</a:t>
            </a:fld>
            <a:endParaRPr lang="en-US"/>
          </a:p>
        </p:txBody>
      </p:sp>
    </p:spTree>
    <p:extLst>
      <p:ext uri="{BB962C8B-B14F-4D97-AF65-F5344CB8AC3E}">
        <p14:creationId xmlns:p14="http://schemas.microsoft.com/office/powerpoint/2010/main" val="2076255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20B825-C3AE-4126-AAC5-0255B69A3084}"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50E62-F06C-4EA3-A368-0F95397A1EBD}" type="slidenum">
              <a:rPr lang="en-US" smtClean="0"/>
              <a:t>‹#›</a:t>
            </a:fld>
            <a:endParaRPr lang="en-US"/>
          </a:p>
        </p:txBody>
      </p:sp>
    </p:spTree>
    <p:extLst>
      <p:ext uri="{BB962C8B-B14F-4D97-AF65-F5344CB8AC3E}">
        <p14:creationId xmlns:p14="http://schemas.microsoft.com/office/powerpoint/2010/main" val="3327598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20B825-C3AE-4126-AAC5-0255B69A3084}"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C50E62-F06C-4EA3-A368-0F95397A1EBD}" type="slidenum">
              <a:rPr lang="en-US" smtClean="0"/>
              <a:t>‹#›</a:t>
            </a:fld>
            <a:endParaRPr lang="en-US"/>
          </a:p>
        </p:txBody>
      </p:sp>
    </p:spTree>
    <p:extLst>
      <p:ext uri="{BB962C8B-B14F-4D97-AF65-F5344CB8AC3E}">
        <p14:creationId xmlns:p14="http://schemas.microsoft.com/office/powerpoint/2010/main" val="1996579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20B825-C3AE-4126-AAC5-0255B69A3084}" type="datetimeFigureOut">
              <a:rPr lang="en-US" smtClean="0"/>
              <a:t>4/25/2020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C50E62-F06C-4EA3-A368-0F95397A1EBD}" type="slidenum">
              <a:rPr lang="en-US" smtClean="0"/>
              <a:t>‹#›</a:t>
            </a:fld>
            <a:endParaRPr lang="en-US"/>
          </a:p>
        </p:txBody>
      </p:sp>
    </p:spTree>
    <p:extLst>
      <p:ext uri="{BB962C8B-B14F-4D97-AF65-F5344CB8AC3E}">
        <p14:creationId xmlns:p14="http://schemas.microsoft.com/office/powerpoint/2010/main" val="3304994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20B825-C3AE-4126-AAC5-0255B69A3084}" type="datetimeFigureOut">
              <a:rPr lang="en-US" smtClean="0"/>
              <a:t>4/25/2020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C50E62-F06C-4EA3-A368-0F95397A1EBD}" type="slidenum">
              <a:rPr lang="en-US" smtClean="0"/>
              <a:t>‹#›</a:t>
            </a:fld>
            <a:endParaRPr lang="en-US"/>
          </a:p>
        </p:txBody>
      </p:sp>
    </p:spTree>
    <p:extLst>
      <p:ext uri="{BB962C8B-B14F-4D97-AF65-F5344CB8AC3E}">
        <p14:creationId xmlns:p14="http://schemas.microsoft.com/office/powerpoint/2010/main" val="264271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20B825-C3AE-4126-AAC5-0255B69A3084}" type="datetimeFigureOut">
              <a:rPr lang="en-US" smtClean="0"/>
              <a:t>4/25/2020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C50E62-F06C-4EA3-A368-0F95397A1EBD}" type="slidenum">
              <a:rPr lang="en-US" smtClean="0"/>
              <a:t>‹#›</a:t>
            </a:fld>
            <a:endParaRPr lang="en-US"/>
          </a:p>
        </p:txBody>
      </p:sp>
    </p:spTree>
    <p:extLst>
      <p:ext uri="{BB962C8B-B14F-4D97-AF65-F5344CB8AC3E}">
        <p14:creationId xmlns:p14="http://schemas.microsoft.com/office/powerpoint/2010/main" val="4048290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20B825-C3AE-4126-AAC5-0255B69A3084}"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C50E62-F06C-4EA3-A368-0F95397A1EBD}" type="slidenum">
              <a:rPr lang="en-US" smtClean="0"/>
              <a:t>‹#›</a:t>
            </a:fld>
            <a:endParaRPr lang="en-US"/>
          </a:p>
        </p:txBody>
      </p:sp>
    </p:spTree>
    <p:extLst>
      <p:ext uri="{BB962C8B-B14F-4D97-AF65-F5344CB8AC3E}">
        <p14:creationId xmlns:p14="http://schemas.microsoft.com/office/powerpoint/2010/main" val="2112108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20B825-C3AE-4126-AAC5-0255B69A3084}"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C50E62-F06C-4EA3-A368-0F95397A1EBD}" type="slidenum">
              <a:rPr lang="en-US" smtClean="0"/>
              <a:t>‹#›</a:t>
            </a:fld>
            <a:endParaRPr lang="en-US"/>
          </a:p>
        </p:txBody>
      </p:sp>
    </p:spTree>
    <p:extLst>
      <p:ext uri="{BB962C8B-B14F-4D97-AF65-F5344CB8AC3E}">
        <p14:creationId xmlns:p14="http://schemas.microsoft.com/office/powerpoint/2010/main" val="3647128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20B825-C3AE-4126-AAC5-0255B69A3084}" type="datetimeFigureOut">
              <a:rPr lang="en-US" smtClean="0"/>
              <a:t>4/25/2020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C50E62-F06C-4EA3-A368-0F95397A1EBD}" type="slidenum">
              <a:rPr lang="en-US" smtClean="0"/>
              <a:t>‹#›</a:t>
            </a:fld>
            <a:endParaRPr lang="en-US"/>
          </a:p>
        </p:txBody>
      </p:sp>
    </p:spTree>
    <p:extLst>
      <p:ext uri="{BB962C8B-B14F-4D97-AF65-F5344CB8AC3E}">
        <p14:creationId xmlns:p14="http://schemas.microsoft.com/office/powerpoint/2010/main" val="127103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b="1" dirty="0" smtClean="0">
                <a:latin typeface="Times New Roman" pitchFamily="18" charset="0"/>
                <a:cs typeface="Times New Roman" pitchFamily="18" charset="0"/>
              </a:rPr>
              <a:t>Concept Of Welfare System In Islam</a:t>
            </a:r>
            <a:endParaRPr lang="en-US" sz="3200"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09634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b="1" dirty="0" err="1">
                <a:latin typeface="Times New Roman" pitchFamily="18" charset="0"/>
                <a:cs typeface="Times New Roman" pitchFamily="18" charset="0"/>
              </a:rPr>
              <a:t>Sadaqa</a:t>
            </a:r>
            <a:endParaRPr lang="en-US" sz="2400" b="1"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Charity</a:t>
            </a:r>
            <a:r>
              <a:rPr lang="en-US" sz="2400" dirty="0">
                <a:latin typeface="Times New Roman" pitchFamily="18" charset="0"/>
                <a:cs typeface="Times New Roman" pitchFamily="18" charset="0"/>
              </a:rPr>
              <a:t>, in its broadest sense, has been called </a:t>
            </a:r>
            <a:r>
              <a:rPr lang="en-US" sz="2400" dirty="0" err="1">
                <a:latin typeface="Times New Roman" pitchFamily="18" charset="0"/>
                <a:cs typeface="Times New Roman" pitchFamily="18" charset="0"/>
              </a:rPr>
              <a:t>Sadaqa</a:t>
            </a:r>
            <a:r>
              <a:rPr lang="en-US" sz="2400" dirty="0">
                <a:latin typeface="Times New Roman" pitchFamily="18" charset="0"/>
                <a:cs typeface="Times New Roman" pitchFamily="18" charset="0"/>
              </a:rPr>
              <a:t> in Islam</a:t>
            </a:r>
            <a:r>
              <a:rPr lang="en-US" sz="2400" dirty="0" smtClean="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According to the teachings of Islam, the giving of </a:t>
            </a:r>
            <a:r>
              <a:rPr lang="en-US" sz="2400" dirty="0" err="1">
                <a:latin typeface="Times New Roman" pitchFamily="18" charset="0"/>
                <a:cs typeface="Times New Roman" pitchFamily="18" charset="0"/>
              </a:rPr>
              <a:t>Sadaqa</a:t>
            </a:r>
            <a:r>
              <a:rPr lang="en-US" sz="2400" dirty="0">
                <a:latin typeface="Times New Roman" pitchFamily="18" charset="0"/>
                <a:cs typeface="Times New Roman" pitchFamily="18" charset="0"/>
              </a:rPr>
              <a:t> serves a number of functions. </a:t>
            </a:r>
            <a:r>
              <a:rPr lang="en-US" sz="2400" dirty="0" err="1">
                <a:latin typeface="Times New Roman" pitchFamily="18" charset="0"/>
                <a:cs typeface="Times New Roman" pitchFamily="18" charset="0"/>
              </a:rPr>
              <a:t>Sadaqa</a:t>
            </a:r>
            <a:r>
              <a:rPr lang="en-US" sz="2400" dirty="0">
                <a:latin typeface="Times New Roman" pitchFamily="18" charset="0"/>
                <a:cs typeface="Times New Roman" pitchFamily="18" charset="0"/>
              </a:rPr>
              <a:t>, first and foremost, acts as expiation for sins</a:t>
            </a:r>
            <a:r>
              <a:rPr lang="en-US" sz="2400" dirty="0" smtClean="0">
                <a:latin typeface="Times New Roman" pitchFamily="18" charset="0"/>
                <a:cs typeface="Times New Roman" pitchFamily="18" charset="0"/>
              </a:rPr>
              <a:t>.</a:t>
            </a:r>
            <a:r>
              <a:rPr lang="en-US" sz="2400" dirty="0"/>
              <a:t> </a:t>
            </a:r>
            <a:endParaRPr lang="en-US" sz="2400" dirty="0" smtClean="0"/>
          </a:p>
          <a:p>
            <a:pPr algn="just"/>
            <a:r>
              <a:rPr lang="en-US" sz="2400" dirty="0" err="1" smtClean="0">
                <a:latin typeface="Times New Roman" pitchFamily="18" charset="0"/>
                <a:cs typeface="Times New Roman" pitchFamily="18" charset="0"/>
              </a:rPr>
              <a:t>Sadaqah</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(giving in charity) can refer to a variety of acts which bring joy or benefit to others e.g. smiling at someone, speaking a kind word, helping them or removing harm from their way – but the word is most commonly used to refer to charitable giving in Islam</a:t>
            </a:r>
            <a:r>
              <a:rPr lang="en-US" sz="2400" dirty="0" smtClean="0">
                <a:latin typeface="Times New Roman" pitchFamily="18" charset="0"/>
                <a:cs typeface="Times New Roman" pitchFamily="18" charset="0"/>
              </a:rPr>
              <a:t>.</a:t>
            </a:r>
          </a:p>
        </p:txBody>
      </p:sp>
    </p:spTree>
    <p:extLst>
      <p:ext uri="{BB962C8B-B14F-4D97-AF65-F5344CB8AC3E}">
        <p14:creationId xmlns:p14="http://schemas.microsoft.com/office/powerpoint/2010/main" val="2677726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sz="2800" b="1" dirty="0" err="1">
                <a:latin typeface="Times New Roman" pitchFamily="18" charset="0"/>
                <a:cs typeface="Times New Roman" pitchFamily="18" charset="0"/>
              </a:rPr>
              <a:t>Wakf</a:t>
            </a:r>
            <a:endParaRPr lang="en-US" sz="2800" b="1" dirty="0">
              <a:latin typeface="Times New Roman" pitchFamily="18" charset="0"/>
              <a:cs typeface="Times New Roman" pitchFamily="18" charset="0"/>
            </a:endParaRPr>
          </a:p>
          <a:p>
            <a:pPr algn="just"/>
            <a:r>
              <a:rPr lang="en-US" sz="2800" dirty="0" err="1">
                <a:latin typeface="Times New Roman" pitchFamily="18" charset="0"/>
                <a:cs typeface="Times New Roman" pitchFamily="18" charset="0"/>
              </a:rPr>
              <a:t>Wakf</a:t>
            </a:r>
            <a:r>
              <a:rPr lang="en-US" sz="2800" dirty="0">
                <a:latin typeface="Times New Roman" pitchFamily="18" charset="0"/>
                <a:cs typeface="Times New Roman" pitchFamily="18" charset="0"/>
              </a:rPr>
              <a:t> is a permanent form of charity which is called </a:t>
            </a:r>
            <a:r>
              <a:rPr lang="en-US" sz="2800" dirty="0" err="1">
                <a:latin typeface="Times New Roman" pitchFamily="18" charset="0"/>
                <a:cs typeface="Times New Roman" pitchFamily="18" charset="0"/>
              </a:rPr>
              <a:t>sadaqa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jaria</a:t>
            </a:r>
            <a:r>
              <a:rPr lang="en-US" sz="2800" dirty="0">
                <a:latin typeface="Times New Roman" pitchFamily="18" charset="0"/>
                <a:cs typeface="Times New Roman" pitchFamily="18" charset="0"/>
              </a:rPr>
              <a:t>.</a:t>
            </a:r>
            <a:r>
              <a:rPr lang="en-US" sz="2800" dirty="0"/>
              <a:t> </a:t>
            </a:r>
          </a:p>
          <a:p>
            <a:pPr algn="just"/>
            <a:r>
              <a:rPr lang="en-US" dirty="0">
                <a:latin typeface="Times New Roman" pitchFamily="18" charset="0"/>
                <a:cs typeface="Times New Roman" pitchFamily="18" charset="0"/>
              </a:rPr>
              <a:t>This is to </a:t>
            </a:r>
            <a:r>
              <a:rPr lang="en-US" dirty="0" smtClean="0">
                <a:latin typeface="Times New Roman" pitchFamily="18" charset="0"/>
                <a:cs typeface="Times New Roman" pitchFamily="18" charset="0"/>
              </a:rPr>
              <a:t>allot </a:t>
            </a:r>
            <a:r>
              <a:rPr lang="en-US" dirty="0">
                <a:latin typeface="Times New Roman" pitchFamily="18" charset="0"/>
                <a:cs typeface="Times New Roman" pitchFamily="18" charset="0"/>
              </a:rPr>
              <a:t>something as a trust for a certain cause. </a:t>
            </a:r>
          </a:p>
          <a:p>
            <a:pPr algn="just"/>
            <a:r>
              <a:rPr lang="en-US" dirty="0">
                <a:latin typeface="Times New Roman" pitchFamily="18" charset="0"/>
                <a:cs typeface="Times New Roman" pitchFamily="18" charset="0"/>
              </a:rPr>
              <a:t>This can be during one's lifetime or bequeathed in one's will.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When </a:t>
            </a:r>
            <a:r>
              <a:rPr lang="en-US" dirty="0">
                <a:latin typeface="Times New Roman" pitchFamily="18" charset="0"/>
                <a:cs typeface="Times New Roman" pitchFamily="18" charset="0"/>
              </a:rPr>
              <a:t>executed, the donation becomes the property of Allah (and thus has specific rules regarding it), and its beneficiaries are to remain those named as the cause (e.g. the poor, orphans, students, the people of a certain locality, etc.)</a:t>
            </a:r>
          </a:p>
          <a:p>
            <a:pPr algn="just"/>
            <a:endParaRPr lang="en-US" sz="28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593911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b="1" dirty="0" err="1">
                <a:latin typeface="Times New Roman" pitchFamily="18" charset="0"/>
                <a:cs typeface="Times New Roman" pitchFamily="18" charset="0"/>
              </a:rPr>
              <a:t>Sadqah</a:t>
            </a:r>
            <a:r>
              <a:rPr lang="en-US" b="1" dirty="0">
                <a:latin typeface="Times New Roman" pitchFamily="18" charset="0"/>
                <a:cs typeface="Times New Roman" pitchFamily="18" charset="0"/>
              </a:rPr>
              <a:t> Al-</a:t>
            </a:r>
            <a:r>
              <a:rPr lang="en-US" b="1" dirty="0" err="1">
                <a:latin typeface="Times New Roman" pitchFamily="18" charset="0"/>
                <a:cs typeface="Times New Roman" pitchFamily="18" charset="0"/>
              </a:rPr>
              <a:t>Fitr</a:t>
            </a:r>
            <a:endParaRPr lang="en-US" b="1"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This is a compulsory form of charity which must be given before </a:t>
            </a:r>
            <a:r>
              <a:rPr lang="en-US" dirty="0" err="1">
                <a:latin typeface="Times New Roman" pitchFamily="18" charset="0"/>
                <a:cs typeface="Times New Roman" pitchFamily="18" charset="0"/>
              </a:rPr>
              <a:t>Eid-ul-Fitr</a:t>
            </a:r>
            <a:r>
              <a:rPr lang="en-US" dirty="0">
                <a:latin typeface="Times New Roman" pitchFamily="18" charset="0"/>
                <a:cs typeface="Times New Roman" pitchFamily="18" charset="0"/>
              </a:rPr>
              <a:t> prayer.</a:t>
            </a:r>
          </a:p>
          <a:p>
            <a:endParaRPr lang="en-US" dirty="0"/>
          </a:p>
        </p:txBody>
      </p:sp>
    </p:spTree>
    <p:extLst>
      <p:ext uri="{BB962C8B-B14F-4D97-AF65-F5344CB8AC3E}">
        <p14:creationId xmlns:p14="http://schemas.microsoft.com/office/powerpoint/2010/main" val="2364237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en-US" sz="2400" dirty="0">
                <a:latin typeface="Times New Roman" pitchFamily="18" charset="0"/>
                <a:cs typeface="Times New Roman" pitchFamily="18" charset="0"/>
              </a:rPr>
              <a:t>All the teachings of Islam are based on two principles; worship of Allah and serving </a:t>
            </a:r>
            <a:r>
              <a:rPr lang="en-US" sz="2400" dirty="0" smtClean="0">
                <a:latin typeface="Times New Roman" pitchFamily="18" charset="0"/>
                <a:cs typeface="Times New Roman" pitchFamily="18" charset="0"/>
              </a:rPr>
              <a:t>to humanity</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Without </a:t>
            </a:r>
            <a:r>
              <a:rPr lang="en-US" sz="2400" dirty="0">
                <a:latin typeface="Times New Roman" pitchFamily="18" charset="0"/>
                <a:cs typeface="Times New Roman" pitchFamily="18" charset="0"/>
              </a:rPr>
              <a:t>putting both of these principles into practice, there can be no true </a:t>
            </a:r>
            <a:r>
              <a:rPr lang="en-US" sz="2400" dirty="0" smtClean="0">
                <a:latin typeface="Times New Roman" pitchFamily="18" charset="0"/>
                <a:cs typeface="Times New Roman" pitchFamily="18" charset="0"/>
              </a:rPr>
              <a:t>fulfillment of </a:t>
            </a:r>
            <a:r>
              <a:rPr lang="en-US" sz="2400" dirty="0">
                <a:latin typeface="Times New Roman" pitchFamily="18" charset="0"/>
                <a:cs typeface="Times New Roman" pitchFamily="18" charset="0"/>
              </a:rPr>
              <a:t>one’s religious duties</a:t>
            </a:r>
            <a:r>
              <a:rPr lang="en-US" sz="2400" dirty="0" smtClean="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Islam presented the first ever concept of welfare state.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In </a:t>
            </a:r>
            <a:r>
              <a:rPr lang="en-US" sz="2400" dirty="0">
                <a:latin typeface="Times New Roman" pitchFamily="18" charset="0"/>
                <a:cs typeface="Times New Roman" pitchFamily="18" charset="0"/>
              </a:rPr>
              <a:t>Islam, sovereignty lies only with ALLAH.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Islam  </a:t>
            </a:r>
            <a:r>
              <a:rPr lang="en-US" sz="2400" dirty="0">
                <a:latin typeface="Times New Roman" pitchFamily="18" charset="0"/>
                <a:cs typeface="Times New Roman" pitchFamily="18" charset="0"/>
              </a:rPr>
              <a:t>secures rights of all segments of society.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It </a:t>
            </a:r>
            <a:r>
              <a:rPr lang="en-US" sz="2400" dirty="0">
                <a:latin typeface="Times New Roman" pitchFamily="18" charset="0"/>
                <a:cs typeface="Times New Roman" pitchFamily="18" charset="0"/>
              </a:rPr>
              <a:t>commands its followers to do </a:t>
            </a:r>
            <a:r>
              <a:rPr lang="en-US" sz="2400" dirty="0" err="1">
                <a:latin typeface="Times New Roman" pitchFamily="18" charset="0"/>
                <a:cs typeface="Times New Roman" pitchFamily="18" charset="0"/>
              </a:rPr>
              <a:t>Falah</a:t>
            </a:r>
            <a:r>
              <a:rPr lang="en-US" sz="2400" dirty="0">
                <a:latin typeface="Times New Roman" pitchFamily="18" charset="0"/>
                <a:cs typeface="Times New Roman" pitchFamily="18" charset="0"/>
              </a:rPr>
              <a:t> for entire human society.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It </a:t>
            </a:r>
            <a:r>
              <a:rPr lang="en-US" sz="2400" dirty="0">
                <a:latin typeface="Times New Roman" pitchFamily="18" charset="0"/>
                <a:cs typeface="Times New Roman" pitchFamily="18" charset="0"/>
              </a:rPr>
              <a:t>emphasizes social justice, mercy, forgiveness, sacrifice( </a:t>
            </a:r>
            <a:r>
              <a:rPr lang="en-US" sz="2400" dirty="0" err="1">
                <a:latin typeface="Times New Roman" pitchFamily="18" charset="0"/>
                <a:cs typeface="Times New Roman" pitchFamily="18" charset="0"/>
              </a:rPr>
              <a:t>eesaar</a:t>
            </a:r>
            <a:r>
              <a:rPr lang="en-US" sz="2400" dirty="0">
                <a:latin typeface="Times New Roman" pitchFamily="18" charset="0"/>
                <a:cs typeface="Times New Roman" pitchFamily="18" charset="0"/>
              </a:rPr>
              <a:t>) and fulfillment of rights with responsibility.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It </a:t>
            </a:r>
            <a:r>
              <a:rPr lang="en-US" sz="2400" dirty="0">
                <a:latin typeface="Times New Roman" pitchFamily="18" charset="0"/>
                <a:cs typeface="Times New Roman" pitchFamily="18" charset="0"/>
              </a:rPr>
              <a:t>secures the rights of poor through zakat and </a:t>
            </a:r>
            <a:r>
              <a:rPr lang="en-US" sz="2400" dirty="0" err="1">
                <a:latin typeface="Times New Roman" pitchFamily="18" charset="0"/>
                <a:cs typeface="Times New Roman" pitchFamily="18" charset="0"/>
              </a:rPr>
              <a:t>Ahsaan</a:t>
            </a:r>
            <a:r>
              <a:rPr lang="en-US" sz="2400" dirty="0">
                <a:latin typeface="Times New Roman" pitchFamily="18" charset="0"/>
                <a:cs typeface="Times New Roman" pitchFamily="18" charset="0"/>
              </a:rPr>
              <a:t>. It also commands to support the weaker sections such as orphans, windows, old </a:t>
            </a:r>
            <a:r>
              <a:rPr lang="en-US" sz="2400" dirty="0" smtClean="0">
                <a:latin typeface="Times New Roman" pitchFamily="18" charset="0"/>
                <a:cs typeface="Times New Roman" pitchFamily="18" charset="0"/>
              </a:rPr>
              <a:t>aged</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and disabled. </a:t>
            </a:r>
            <a:r>
              <a:rPr lang="en-US" sz="2400" b="1" dirty="0" smtClean="0"/>
              <a:t> </a:t>
            </a:r>
            <a:endParaRPr lang="en-US" sz="2400" dirty="0"/>
          </a:p>
          <a:p>
            <a:endParaRPr lang="en-US" sz="2400" dirty="0"/>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927470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r>
              <a:rPr lang="en-US" dirty="0" smtClean="0">
                <a:latin typeface="Times New Roman" pitchFamily="18" charset="0"/>
                <a:cs typeface="Times New Roman" pitchFamily="18" charset="0"/>
              </a:rPr>
              <a:t>All human beings, according to Islam, have been created by one and the same God ; and for this reason, they  belong to one great brotherhood . </a:t>
            </a:r>
          </a:p>
          <a:p>
            <a:pPr algn="just"/>
            <a:r>
              <a:rPr lang="en-US" dirty="0" smtClean="0">
                <a:latin typeface="Times New Roman" pitchFamily="18" charset="0"/>
                <a:cs typeface="Times New Roman" pitchFamily="18" charset="0"/>
              </a:rPr>
              <a:t>Charity, an important way of bringing justice to society, has been preached by every religion of the world. </a:t>
            </a:r>
          </a:p>
          <a:p>
            <a:pPr algn="just"/>
            <a:r>
              <a:rPr lang="en-US" dirty="0" smtClean="0">
                <a:latin typeface="Times New Roman" pitchFamily="18" charset="0"/>
                <a:cs typeface="Times New Roman" pitchFamily="18" charset="0"/>
              </a:rPr>
              <a:t>A society can flourish only when its members do not spend all their own desires, but reserve a portion of it for parents, relatives,   </a:t>
            </a:r>
            <a:r>
              <a:rPr lang="en-US" dirty="0" err="1" smtClean="0">
                <a:latin typeface="Times New Roman" pitchFamily="18" charset="0"/>
                <a:cs typeface="Times New Roman" pitchFamily="18" charset="0"/>
              </a:rPr>
              <a:t>neighbours</a:t>
            </a:r>
            <a:r>
              <a:rPr lang="en-US" dirty="0" smtClean="0">
                <a:latin typeface="Times New Roman" pitchFamily="18" charset="0"/>
                <a:cs typeface="Times New Roman" pitchFamily="18" charset="0"/>
              </a:rPr>
              <a:t>, the poor and the needy.</a:t>
            </a:r>
          </a:p>
          <a:p>
            <a:pPr algn="just"/>
            <a:r>
              <a:rPr lang="en-US" dirty="0" smtClean="0">
                <a:latin typeface="Times New Roman" pitchFamily="18" charset="0"/>
                <a:cs typeface="Times New Roman" pitchFamily="18" charset="0"/>
              </a:rPr>
              <a:t>Charity in its broadest sense, has been called </a:t>
            </a:r>
            <a:r>
              <a:rPr lang="en-US" dirty="0" err="1" smtClean="0">
                <a:latin typeface="Times New Roman" pitchFamily="18" charset="0"/>
                <a:cs typeface="Times New Roman" pitchFamily="18" charset="0"/>
              </a:rPr>
              <a:t>Sadaqa</a:t>
            </a:r>
            <a:r>
              <a:rPr lang="en-US" dirty="0" smtClean="0">
                <a:latin typeface="Times New Roman" pitchFamily="18" charset="0"/>
                <a:cs typeface="Times New Roman" pitchFamily="18" charset="0"/>
              </a:rPr>
              <a:t>  in Islam. </a:t>
            </a:r>
          </a:p>
          <a:p>
            <a:pPr algn="just"/>
            <a:r>
              <a:rPr lang="en-US" dirty="0" smtClean="0">
                <a:latin typeface="Times New Roman" pitchFamily="18" charset="0"/>
                <a:cs typeface="Times New Roman" pitchFamily="18" charset="0"/>
              </a:rPr>
              <a:t>Zakat , </a:t>
            </a:r>
            <a:r>
              <a:rPr lang="en-US" dirty="0" err="1" smtClean="0">
                <a:latin typeface="Times New Roman" pitchFamily="18" charset="0"/>
                <a:cs typeface="Times New Roman" pitchFamily="18" charset="0"/>
              </a:rPr>
              <a:t>fitrana</a:t>
            </a:r>
            <a:r>
              <a:rPr lang="en-US" dirty="0" smtClean="0">
                <a:latin typeface="Times New Roman" pitchFamily="18" charset="0"/>
                <a:cs typeface="Times New Roman" pitchFamily="18" charset="0"/>
              </a:rPr>
              <a:t>, usher </a:t>
            </a:r>
            <a:r>
              <a:rPr lang="en-US" dirty="0" err="1" smtClean="0">
                <a:latin typeface="Times New Roman" pitchFamily="18" charset="0"/>
                <a:cs typeface="Times New Roman" pitchFamily="18" charset="0"/>
              </a:rPr>
              <a:t>etc</a:t>
            </a:r>
            <a:r>
              <a:rPr lang="en-US" dirty="0" smtClean="0">
                <a:latin typeface="Times New Roman" pitchFamily="18" charset="0"/>
                <a:cs typeface="Times New Roman" pitchFamily="18" charset="0"/>
              </a:rPr>
              <a:t> are also forms of charity .</a:t>
            </a:r>
          </a:p>
          <a:p>
            <a:pPr algn="just"/>
            <a:r>
              <a:rPr lang="en-US" dirty="0" smtClean="0">
                <a:latin typeface="Times New Roman" pitchFamily="18" charset="0"/>
                <a:cs typeface="Times New Roman" pitchFamily="18" charset="0"/>
              </a:rPr>
              <a:t>Islam provides a holistic  approach of social welfare. </a:t>
            </a:r>
          </a:p>
        </p:txBody>
      </p:sp>
    </p:spTree>
    <p:extLst>
      <p:ext uri="{BB962C8B-B14F-4D97-AF65-F5344CB8AC3E}">
        <p14:creationId xmlns:p14="http://schemas.microsoft.com/office/powerpoint/2010/main" val="4263159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Social Responsibility In Islam</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r>
              <a:rPr lang="en-US" sz="2400" dirty="0" smtClean="0">
                <a:latin typeface="Times New Roman" pitchFamily="18" charset="0"/>
                <a:cs typeface="Times New Roman" pitchFamily="18" charset="0"/>
              </a:rPr>
              <a:t>In Islam individual members of society work together to fulfill the general needs of society as well as the individual needs of its members. </a:t>
            </a:r>
          </a:p>
          <a:p>
            <a:r>
              <a:rPr lang="en-US" sz="2400" dirty="0" smtClean="0">
                <a:latin typeface="Times New Roman" pitchFamily="18" charset="0"/>
                <a:cs typeface="Times New Roman" pitchFamily="18" charset="0"/>
              </a:rPr>
              <a:t>Each member of society has rights and also has responsibilities towards others.</a:t>
            </a:r>
          </a:p>
          <a:p>
            <a:r>
              <a:rPr lang="en-US" sz="2400" b="1" dirty="0" smtClean="0">
                <a:latin typeface="Times New Roman" pitchFamily="18" charset="0"/>
                <a:cs typeface="Times New Roman" pitchFamily="18" charset="0"/>
              </a:rPr>
              <a:t>Responsibility to oneself</a:t>
            </a:r>
          </a:p>
          <a:p>
            <a:r>
              <a:rPr lang="en-US" sz="2400" dirty="0" smtClean="0">
                <a:latin typeface="Times New Roman" pitchFamily="18" charset="0"/>
                <a:cs typeface="Times New Roman" pitchFamily="18" charset="0"/>
              </a:rPr>
              <a:t>Every person is responsible for himself. He is responsible to keep himself pure, cultivate good manners, reform his faults, do good, and refrain from evil.</a:t>
            </a:r>
          </a:p>
          <a:p>
            <a:r>
              <a:rPr lang="en-US" sz="2400" b="1" dirty="0">
                <a:latin typeface="Times New Roman" pitchFamily="18" charset="0"/>
                <a:cs typeface="Times New Roman" pitchFamily="18" charset="0"/>
              </a:rPr>
              <a:t>Responsibility to </a:t>
            </a:r>
            <a:r>
              <a:rPr lang="en-US" sz="2400" b="1" dirty="0" smtClean="0">
                <a:latin typeface="Times New Roman" pitchFamily="18" charset="0"/>
                <a:cs typeface="Times New Roman" pitchFamily="18" charset="0"/>
              </a:rPr>
              <a:t>one’s family</a:t>
            </a:r>
          </a:p>
          <a:p>
            <a:r>
              <a:rPr lang="en-US" sz="2400" dirty="0" smtClean="0">
                <a:latin typeface="Times New Roman" pitchFamily="18" charset="0"/>
                <a:cs typeface="Times New Roman" pitchFamily="18" charset="0"/>
              </a:rPr>
              <a:t>Islam stresses mutual responsibility between  family members, making it the solid foundation that protects the family collapsing or splitting apart.</a:t>
            </a:r>
            <a:endParaRPr lang="en-US" sz="2400" dirty="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099576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b="1" dirty="0">
                <a:latin typeface="Times New Roman" pitchFamily="18" charset="0"/>
                <a:cs typeface="Times New Roman" pitchFamily="18" charset="0"/>
              </a:rPr>
              <a:t>Responsibility to society</a:t>
            </a:r>
          </a:p>
          <a:p>
            <a:pPr algn="just"/>
            <a:r>
              <a:rPr lang="en-US" dirty="0">
                <a:latin typeface="Times New Roman" pitchFamily="18" charset="0"/>
                <a:cs typeface="Times New Roman" pitchFamily="18" charset="0"/>
              </a:rPr>
              <a:t>Islam makes the individual and society responsible for each other.</a:t>
            </a:r>
          </a:p>
          <a:p>
            <a:pPr algn="just"/>
            <a:r>
              <a:rPr lang="en-US" dirty="0">
                <a:latin typeface="Times New Roman" pitchFamily="18" charset="0"/>
                <a:cs typeface="Times New Roman" pitchFamily="18" charset="0"/>
              </a:rPr>
              <a:t>The individual in Muslim society is responsible to help in preserving the general order and to refrain from any behavior that could harm society or work against its interests.</a:t>
            </a:r>
            <a:endParaRPr lang="en-US" dirty="0"/>
          </a:p>
        </p:txBody>
      </p:sp>
    </p:spTree>
    <p:extLst>
      <p:ext uri="{BB962C8B-B14F-4D97-AF65-F5344CB8AC3E}">
        <p14:creationId xmlns:p14="http://schemas.microsoft.com/office/powerpoint/2010/main" val="2982812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Vulnerable Groups</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lgn="just"/>
            <a:r>
              <a:rPr lang="en-US" sz="2400" b="1" dirty="0">
                <a:latin typeface="Times New Roman" pitchFamily="18" charset="0"/>
                <a:cs typeface="Times New Roman" pitchFamily="18" charset="0"/>
              </a:rPr>
              <a:t>Responsibility towards </a:t>
            </a:r>
            <a:r>
              <a:rPr lang="en-US" sz="2400" b="1" dirty="0" smtClean="0">
                <a:latin typeface="Times New Roman" pitchFamily="18" charset="0"/>
                <a:cs typeface="Times New Roman" pitchFamily="18" charset="0"/>
              </a:rPr>
              <a:t>children and orphans</a:t>
            </a:r>
          </a:p>
          <a:p>
            <a:pPr algn="just"/>
            <a:r>
              <a:rPr lang="en-US" sz="2400" dirty="0" smtClean="0">
                <a:latin typeface="Times New Roman" pitchFamily="18" charset="0"/>
                <a:cs typeface="Times New Roman" pitchFamily="18" charset="0"/>
              </a:rPr>
              <a:t>Islam stresses caring for small children and requires parents to care for and raise their children until they reach the age of discretion and are able to lead independent lives.</a:t>
            </a:r>
          </a:p>
          <a:p>
            <a:pPr algn="just"/>
            <a:r>
              <a:rPr lang="en-US" sz="2400" dirty="0" smtClean="0">
                <a:latin typeface="Times New Roman" pitchFamily="18" charset="0"/>
                <a:cs typeface="Times New Roman" pitchFamily="18" charset="0"/>
              </a:rPr>
              <a:t>When children lose their parents, the responsibility to care for them is transferred to other close relatives who are able to do so.</a:t>
            </a:r>
          </a:p>
          <a:p>
            <a:pPr algn="just"/>
            <a:r>
              <a:rPr lang="en-US" sz="2400" dirty="0" smtClean="0">
                <a:latin typeface="Times New Roman" pitchFamily="18" charset="0"/>
                <a:cs typeface="Times New Roman" pitchFamily="18" charset="0"/>
              </a:rPr>
              <a:t>In the absence of relatives, the responsibility falls on society and </a:t>
            </a:r>
            <a:r>
              <a:rPr lang="en-US" sz="2400" dirty="0">
                <a:latin typeface="Times New Roman" pitchFamily="18" charset="0"/>
                <a:cs typeface="Times New Roman" pitchFamily="18" charset="0"/>
              </a:rPr>
              <a:t>s</a:t>
            </a:r>
            <a:r>
              <a:rPr lang="en-US" sz="2400" dirty="0" smtClean="0">
                <a:latin typeface="Times New Roman" pitchFamily="18" charset="0"/>
                <a:cs typeface="Times New Roman" pitchFamily="18" charset="0"/>
              </a:rPr>
              <a:t>tate.</a:t>
            </a:r>
          </a:p>
          <a:p>
            <a:pPr algn="just"/>
            <a:r>
              <a:rPr lang="en-US" sz="2400" b="1" dirty="0">
                <a:latin typeface="Times New Roman" pitchFamily="18" charset="0"/>
                <a:cs typeface="Times New Roman" pitchFamily="18" charset="0"/>
              </a:rPr>
              <a:t>Responsibility towards </a:t>
            </a:r>
            <a:r>
              <a:rPr lang="en-US" sz="2400" b="1" dirty="0" smtClean="0">
                <a:latin typeface="Times New Roman" pitchFamily="18" charset="0"/>
                <a:cs typeface="Times New Roman" pitchFamily="18" charset="0"/>
              </a:rPr>
              <a:t>the poor and the destitute</a:t>
            </a:r>
          </a:p>
          <a:p>
            <a:pPr algn="just"/>
            <a:r>
              <a:rPr lang="en-US" sz="2400" dirty="0" smtClean="0">
                <a:latin typeface="Times New Roman" pitchFamily="18" charset="0"/>
                <a:cs typeface="Times New Roman" pitchFamily="18" charset="0"/>
              </a:rPr>
              <a:t>Islam encourages voluntary acts of good to help the poor while simultaneously prescribing the mandatory </a:t>
            </a:r>
            <a:r>
              <a:rPr lang="en-US" sz="2400" dirty="0" err="1" smtClean="0">
                <a:latin typeface="Times New Roman" pitchFamily="18" charset="0"/>
                <a:cs typeface="Times New Roman" pitchFamily="18" charset="0"/>
              </a:rPr>
              <a:t>Zakah</a:t>
            </a:r>
            <a:r>
              <a:rPr lang="en-US" sz="2400" dirty="0" smtClean="0">
                <a:latin typeface="Times New Roman" pitchFamily="18" charset="0"/>
                <a:cs typeface="Times New Roman" pitchFamily="18" charset="0"/>
              </a:rPr>
              <a:t> tax to ensure that society takes complete responsibility over those who cannot find work and do not have resources to fulfill their needs.</a:t>
            </a: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endParaRPr lang="en-US" sz="2400" dirty="0"/>
          </a:p>
        </p:txBody>
      </p:sp>
    </p:spTree>
    <p:extLst>
      <p:ext uri="{BB962C8B-B14F-4D97-AF65-F5344CB8AC3E}">
        <p14:creationId xmlns:p14="http://schemas.microsoft.com/office/powerpoint/2010/main" val="3011961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latin typeface="Times New Roman" pitchFamily="18" charset="0"/>
                <a:cs typeface="Times New Roman" pitchFamily="18" charset="0"/>
              </a:rPr>
              <a:t>Responsibility towards the elderly</a:t>
            </a:r>
          </a:p>
          <a:p>
            <a:r>
              <a:rPr lang="en-US" dirty="0">
                <a:latin typeface="Times New Roman" pitchFamily="18" charset="0"/>
                <a:cs typeface="Times New Roman" pitchFamily="18" charset="0"/>
              </a:rPr>
              <a:t> Islam pays special attention to the elderly.</a:t>
            </a:r>
          </a:p>
          <a:p>
            <a:r>
              <a:rPr lang="en-US" dirty="0">
                <a:latin typeface="Times New Roman" pitchFamily="18" charset="0"/>
                <a:cs typeface="Times New Roman" pitchFamily="18" charset="0"/>
              </a:rPr>
              <a:t>It considers them to have a right to be cared for in repayment for the sacrifices that they have made to ensure the prosperity of the generation that they raised and nurtured.</a:t>
            </a:r>
          </a:p>
          <a:p>
            <a:endParaRPr lang="en-US" dirty="0"/>
          </a:p>
        </p:txBody>
      </p:sp>
    </p:spTree>
    <p:extLst>
      <p:ext uri="{BB962C8B-B14F-4D97-AF65-F5344CB8AC3E}">
        <p14:creationId xmlns:p14="http://schemas.microsoft.com/office/powerpoint/2010/main" val="3569743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Measures Employed by Islam</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algn="just"/>
            <a:r>
              <a:rPr lang="en-US" dirty="0">
                <a:latin typeface="Times New Roman" pitchFamily="18" charset="0"/>
                <a:cs typeface="Times New Roman" pitchFamily="18" charset="0"/>
              </a:rPr>
              <a:t>Islam has made charity obligatory and binding upon all those who embrace the faith, laying the greatest emphasis on the support of the needy and destitute members of society. </a:t>
            </a:r>
          </a:p>
          <a:p>
            <a:pPr algn="just"/>
            <a:r>
              <a:rPr lang="en-US" dirty="0">
                <a:latin typeface="Times New Roman" pitchFamily="18" charset="0"/>
                <a:cs typeface="Times New Roman" pitchFamily="18" charset="0"/>
              </a:rPr>
              <a:t>It is thus a sacred duty of the affluent to give part of their wealth to fulfill the needs of deprived members of the community.</a:t>
            </a:r>
          </a:p>
          <a:p>
            <a:pPr algn="just"/>
            <a:r>
              <a:rPr lang="en-US" dirty="0">
                <a:latin typeface="Times New Roman" pitchFamily="18" charset="0"/>
                <a:cs typeface="Times New Roman" pitchFamily="18" charset="0"/>
              </a:rPr>
              <a:t> A true believer, after meeting the needs of his family, is thus always prepared to assist other people in need of his help.</a:t>
            </a:r>
          </a:p>
          <a:p>
            <a:pPr algn="just"/>
            <a:r>
              <a:rPr lang="en-US" dirty="0">
                <a:latin typeface="Times New Roman" pitchFamily="18" charset="0"/>
                <a:cs typeface="Times New Roman" pitchFamily="18" charset="0"/>
              </a:rPr>
              <a:t>There are two forms of charity in Islam—obligatory and </a:t>
            </a:r>
            <a:r>
              <a:rPr lang="en-US" dirty="0" smtClean="0">
                <a:latin typeface="Times New Roman" pitchFamily="18" charset="0"/>
                <a:cs typeface="Times New Roman" pitchFamily="18" charset="0"/>
              </a:rPr>
              <a:t>voluntary.</a:t>
            </a:r>
            <a:endParaRPr lang="en-US" dirty="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295588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a:r>
              <a:rPr lang="en-US" dirty="0">
                <a:latin typeface="Times New Roman" pitchFamily="18" charset="0"/>
                <a:cs typeface="Times New Roman" pitchFamily="18" charset="0"/>
              </a:rPr>
              <a:t>These are as following:</a:t>
            </a:r>
          </a:p>
          <a:p>
            <a:pPr algn="just"/>
            <a:r>
              <a:rPr lang="en-US" b="1" dirty="0" err="1">
                <a:latin typeface="Times New Roman" pitchFamily="18" charset="0"/>
                <a:cs typeface="Times New Roman" pitchFamily="18" charset="0"/>
              </a:rPr>
              <a:t>Zakah</a:t>
            </a:r>
            <a:r>
              <a:rPr lang="en-US" b="1" dirty="0">
                <a:latin typeface="Times New Roman" pitchFamily="18" charset="0"/>
                <a:cs typeface="Times New Roman" pitchFamily="18" charset="0"/>
              </a:rPr>
              <a:t> tax</a:t>
            </a:r>
          </a:p>
          <a:p>
            <a:pPr algn="just"/>
            <a:r>
              <a:rPr lang="en-US" dirty="0">
                <a:latin typeface="Times New Roman" pitchFamily="18" charset="0"/>
                <a:cs typeface="Times New Roman" pitchFamily="18" charset="0"/>
              </a:rPr>
              <a:t>Allah has made it a religious obligation upon the Muslims and has empowered the state to collect it forcibly if necessary.</a:t>
            </a:r>
          </a:p>
          <a:p>
            <a:pPr algn="just"/>
            <a:r>
              <a:rPr lang="en-US" dirty="0">
                <a:latin typeface="Times New Roman" pitchFamily="18" charset="0"/>
                <a:cs typeface="Times New Roman" pitchFamily="18" charset="0"/>
              </a:rPr>
              <a:t>The law of Zakat, i.e. to take from the wealthy and give to the poor, rotates wealth in such a way as to balance social inequality</a:t>
            </a:r>
            <a:r>
              <a:rPr lang="en-US" dirty="0" smtClean="0">
                <a:latin typeface="Times New Roman" pitchFamily="18" charset="0"/>
                <a:cs typeface="Times New Roman" pitchFamily="18" charset="0"/>
              </a:rPr>
              <a:t>.</a:t>
            </a:r>
            <a:endParaRPr lang="en-US" dirty="0" smtClean="0"/>
          </a:p>
          <a:p>
            <a:pPr algn="just"/>
            <a:r>
              <a:rPr lang="en-US" dirty="0" err="1" smtClean="0">
                <a:latin typeface="Times New Roman" pitchFamily="18" charset="0"/>
                <a:cs typeface="Times New Roman" pitchFamily="18" charset="0"/>
              </a:rPr>
              <a:t>Zakah</a:t>
            </a:r>
            <a:r>
              <a:rPr lang="en-US" dirty="0" smtClean="0">
                <a:latin typeface="Times New Roman" pitchFamily="18" charset="0"/>
                <a:cs typeface="Times New Roman" pitchFamily="18" charset="0"/>
              </a:rPr>
              <a:t> is </a:t>
            </a:r>
            <a:r>
              <a:rPr lang="en-US" dirty="0">
                <a:latin typeface="Times New Roman" pitchFamily="18" charset="0"/>
                <a:cs typeface="Times New Roman" pitchFamily="18" charset="0"/>
              </a:rPr>
              <a:t>one of the five pillars of Islam</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Zakah</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is </a:t>
            </a:r>
            <a:r>
              <a:rPr lang="en-US" dirty="0">
                <a:latin typeface="Times New Roman" pitchFamily="18" charset="0"/>
                <a:cs typeface="Times New Roman" pitchFamily="18" charset="0"/>
              </a:rPr>
              <a:t>eligible upon mature, sane men and women who meet </a:t>
            </a:r>
            <a:r>
              <a:rPr lang="en-US" dirty="0" err="1">
                <a:latin typeface="Times New Roman" pitchFamily="18" charset="0"/>
                <a:cs typeface="Times New Roman" pitchFamily="18" charset="0"/>
              </a:rPr>
              <a:t>Nisab</a:t>
            </a:r>
            <a:r>
              <a:rPr lang="en-US" dirty="0">
                <a:latin typeface="Times New Roman" pitchFamily="18" charset="0"/>
                <a:cs typeface="Times New Roman" pitchFamily="18" charset="0"/>
              </a:rPr>
              <a:t> threshold</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It is a contribution paid once a </a:t>
            </a:r>
            <a:r>
              <a:rPr lang="en-US" dirty="0" smtClean="0">
                <a:latin typeface="Times New Roman" pitchFamily="18" charset="0"/>
                <a:cs typeface="Times New Roman" pitchFamily="18" charset="0"/>
              </a:rPr>
              <a:t>year on </a:t>
            </a:r>
            <a:r>
              <a:rPr lang="en-US" dirty="0">
                <a:latin typeface="Times New Roman" pitchFamily="18" charset="0"/>
                <a:cs typeface="Times New Roman" pitchFamily="18" charset="0"/>
              </a:rPr>
              <a:t>savings of 2.5% of their wealth. </a:t>
            </a:r>
            <a:endParaRPr lang="en-US" dirty="0" smtClean="0">
              <a:latin typeface="Times New Roman" pitchFamily="18" charset="0"/>
              <a:cs typeface="Times New Roman" pitchFamily="18" charset="0"/>
            </a:endParaRPr>
          </a:p>
          <a:p>
            <a:pPr algn="just"/>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Zakah</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is not just a duty on those with wealth, but a right that the poor have over us.</a:t>
            </a:r>
          </a:p>
        </p:txBody>
      </p:sp>
    </p:spTree>
    <p:extLst>
      <p:ext uri="{BB962C8B-B14F-4D97-AF65-F5344CB8AC3E}">
        <p14:creationId xmlns:p14="http://schemas.microsoft.com/office/powerpoint/2010/main" val="35711649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TotalTime>
  <Words>977</Words>
  <Application>Microsoft Office PowerPoint</Application>
  <PresentationFormat>On-screen Show (4:3)</PresentationFormat>
  <Paragraphs>60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Times New Roman</vt:lpstr>
      <vt:lpstr>Office Theme</vt:lpstr>
      <vt:lpstr>Concept Of Welfare System In Islam</vt:lpstr>
      <vt:lpstr>PowerPoint Presentation</vt:lpstr>
      <vt:lpstr>PowerPoint Presentation</vt:lpstr>
      <vt:lpstr>Social Responsibility In Islam</vt:lpstr>
      <vt:lpstr>PowerPoint Presentation</vt:lpstr>
      <vt:lpstr>Vulnerable Groups</vt:lpstr>
      <vt:lpstr>PowerPoint Presentation</vt:lpstr>
      <vt:lpstr>Measures Employed by Islam</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 of welfare system in islam</dc:title>
  <dc:creator>rto</dc:creator>
  <cp:lastModifiedBy>Abdul Rehman</cp:lastModifiedBy>
  <cp:revision>14</cp:revision>
  <dcterms:created xsi:type="dcterms:W3CDTF">2020-04-24T20:52:52Z</dcterms:created>
  <dcterms:modified xsi:type="dcterms:W3CDTF">2020-04-25T16:02:42Z</dcterms:modified>
</cp:coreProperties>
</file>